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9" r:id="rId7"/>
    <p:sldId id="275" r:id="rId8"/>
    <p:sldId id="267" r:id="rId9"/>
    <p:sldId id="270" r:id="rId10"/>
    <p:sldId id="276" r:id="rId11"/>
    <p:sldId id="273" r:id="rId12"/>
    <p:sldId id="274" r:id="rId13"/>
    <p:sldId id="272" r:id="rId14"/>
    <p:sldId id="277" r:id="rId15"/>
    <p:sldId id="260" r:id="rId1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CB652D-6968-347E-1BF0-5D787FE381E2}" name="OKTE-JuŠe" initials="JuŠe" userId="OKTE-JuŠe" providerId="None"/>
  <p188:author id="{DE25D3AE-D0FB-17EE-7074-CD34A87912EC}" name="Porubská Simona" initials="PS" userId="S::simona.porubska@okte.sk::e692fd1c-80b1-4cfb-976b-ed66825cfe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973A2-3176-46EF-8D03-A9DC1618FF2F}" v="3" dt="2022-03-29T15:02:10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18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ubská Simona" userId="e692fd1c-80b1-4cfb-976b-ed66825cfee3" providerId="ADAL" clId="{3FCDF29B-2DC6-4549-8D1C-EF8844950394}"/>
    <pc:docChg chg="">
      <pc:chgData name="Porubská Simona" userId="e692fd1c-80b1-4cfb-976b-ed66825cfee3" providerId="ADAL" clId="{3FCDF29B-2DC6-4549-8D1C-EF8844950394}" dt="2022-03-21T11:08:26.631" v="1"/>
      <pc:docMkLst>
        <pc:docMk/>
      </pc:docMkLst>
      <pc:sldChg chg="delCm">
        <pc:chgData name="Porubská Simona" userId="e692fd1c-80b1-4cfb-976b-ed66825cfee3" providerId="ADAL" clId="{3FCDF29B-2DC6-4549-8D1C-EF8844950394}" dt="2022-03-21T11:08:26.631" v="1"/>
        <pc:sldMkLst>
          <pc:docMk/>
          <pc:sldMk cId="917032484" sldId="260"/>
        </pc:sldMkLst>
      </pc:sldChg>
    </pc:docChg>
  </pc:docChgLst>
  <pc:docChgLst>
    <pc:chgData name="Porubská Simona" userId="e692fd1c-80b1-4cfb-976b-ed66825cfee3" providerId="ADAL" clId="{07B973A2-3176-46EF-8D03-A9DC1618FF2F}"/>
    <pc:docChg chg="delSld modSld">
      <pc:chgData name="Porubská Simona" userId="e692fd1c-80b1-4cfb-976b-ed66825cfee3" providerId="ADAL" clId="{07B973A2-3176-46EF-8D03-A9DC1618FF2F}" dt="2022-03-30T12:50:12.869" v="44" actId="2696"/>
      <pc:docMkLst>
        <pc:docMk/>
      </pc:docMkLst>
      <pc:sldChg chg="modSp mod">
        <pc:chgData name="Porubská Simona" userId="e692fd1c-80b1-4cfb-976b-ed66825cfee3" providerId="ADAL" clId="{07B973A2-3176-46EF-8D03-A9DC1618FF2F}" dt="2022-03-30T12:49:58.218" v="43" actId="5793"/>
        <pc:sldMkLst>
          <pc:docMk/>
          <pc:sldMk cId="3066291499" sldId="257"/>
        </pc:sldMkLst>
        <pc:spChg chg="mod">
          <ac:chgData name="Porubská Simona" userId="e692fd1c-80b1-4cfb-976b-ed66825cfee3" providerId="ADAL" clId="{07B973A2-3176-46EF-8D03-A9DC1618FF2F}" dt="2022-03-30T12:49:58.218" v="43" actId="5793"/>
          <ac:spMkLst>
            <pc:docMk/>
            <pc:sldMk cId="3066291499" sldId="257"/>
            <ac:spMk id="3" creationId="{00000000-0000-0000-0000-000000000000}"/>
          </ac:spMkLst>
        </pc:spChg>
      </pc:sldChg>
      <pc:sldChg chg="modSp mod">
        <pc:chgData name="Porubská Simona" userId="e692fd1c-80b1-4cfb-976b-ed66825cfee3" providerId="ADAL" clId="{07B973A2-3176-46EF-8D03-A9DC1618FF2F}" dt="2022-03-23T10:53:30.559" v="10" actId="6549"/>
        <pc:sldMkLst>
          <pc:docMk/>
          <pc:sldMk cId="1557743181" sldId="270"/>
        </pc:sldMkLst>
        <pc:spChg chg="mod">
          <ac:chgData name="Porubská Simona" userId="e692fd1c-80b1-4cfb-976b-ed66825cfee3" providerId="ADAL" clId="{07B973A2-3176-46EF-8D03-A9DC1618FF2F}" dt="2022-03-23T10:53:30.559" v="10" actId="6549"/>
          <ac:spMkLst>
            <pc:docMk/>
            <pc:sldMk cId="1557743181" sldId="270"/>
            <ac:spMk id="9" creationId="{297992A1-340A-4B01-93E7-974FED69731F}"/>
          </ac:spMkLst>
        </pc:spChg>
      </pc:sldChg>
      <pc:sldChg chg="modSp mod">
        <pc:chgData name="Porubská Simona" userId="e692fd1c-80b1-4cfb-976b-ed66825cfee3" providerId="ADAL" clId="{07B973A2-3176-46EF-8D03-A9DC1618FF2F}" dt="2022-03-23T10:52:51.513" v="1" actId="20577"/>
        <pc:sldMkLst>
          <pc:docMk/>
          <pc:sldMk cId="302352246" sldId="272"/>
        </pc:sldMkLst>
        <pc:spChg chg="mod">
          <ac:chgData name="Porubská Simona" userId="e692fd1c-80b1-4cfb-976b-ed66825cfee3" providerId="ADAL" clId="{07B973A2-3176-46EF-8D03-A9DC1618FF2F}" dt="2022-03-23T10:52:51.513" v="1" actId="20577"/>
          <ac:spMkLst>
            <pc:docMk/>
            <pc:sldMk cId="302352246" sldId="272"/>
            <ac:spMk id="9" creationId="{297992A1-340A-4B01-93E7-974FED69731F}"/>
          </ac:spMkLst>
        </pc:spChg>
      </pc:sldChg>
      <pc:sldChg chg="delCm modCm">
        <pc:chgData name="Porubská Simona" userId="e692fd1c-80b1-4cfb-976b-ed66825cfee3" providerId="ADAL" clId="{07B973A2-3176-46EF-8D03-A9DC1618FF2F}" dt="2022-03-29T15:05:16.776" v="41"/>
        <pc:sldMkLst>
          <pc:docMk/>
          <pc:sldMk cId="172881543" sldId="277"/>
        </pc:sldMkLst>
      </pc:sldChg>
      <pc:sldChg chg="modSp del mod delCm">
        <pc:chgData name="Porubská Simona" userId="e692fd1c-80b1-4cfb-976b-ed66825cfee3" providerId="ADAL" clId="{07B973A2-3176-46EF-8D03-A9DC1618FF2F}" dt="2022-03-30T12:50:12.869" v="44" actId="2696"/>
        <pc:sldMkLst>
          <pc:docMk/>
          <pc:sldMk cId="211901454" sldId="278"/>
        </pc:sldMkLst>
        <pc:spChg chg="mod">
          <ac:chgData name="Porubská Simona" userId="e692fd1c-80b1-4cfb-976b-ed66825cfee3" providerId="ADAL" clId="{07B973A2-3176-46EF-8D03-A9DC1618FF2F}" dt="2022-03-29T15:05:13.513" v="40" actId="20577"/>
          <ac:spMkLst>
            <pc:docMk/>
            <pc:sldMk cId="211901454" sldId="278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622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16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005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2617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537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549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036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285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610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80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100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29097-ACDC-4002-A6EE-26D7BFBEC3BB}" type="datetimeFigureOut">
              <a:rPr lang="sk-SK" smtClean="0"/>
              <a:t>30. 3. 2022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25DFE-75B1-427D-B418-B00888F539C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742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-parallelrun-publicationtool.jao.eu/cor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ayahead@okte.sk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tool.jao.eu/cor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est.okte.s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-isot.okte.sk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" y="3708000"/>
            <a:ext cx="9144000" cy="648000"/>
          </a:xfrm>
        </p:spPr>
        <p:txBody>
          <a:bodyPr lIns="540000" rIns="540000">
            <a:normAutofit/>
          </a:bodyPr>
          <a:lstStyle/>
          <a:p>
            <a:r>
              <a:rPr lang="sk-SK" sz="3600" b="1" dirty="0">
                <a:solidFill>
                  <a:srgbClr val="265787"/>
                </a:solidFill>
                <a:latin typeface="Calibri" panose="020F0502020204030204" pitchFamily="34" charset="0"/>
              </a:rPr>
              <a:t>Zmeny pre účastníkov denného trhu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4320000"/>
            <a:ext cx="9144000" cy="670302"/>
          </a:xfrm>
        </p:spPr>
        <p:txBody>
          <a:bodyPr lIns="540000" rIns="540000">
            <a:normAutofit/>
          </a:bodyPr>
          <a:lstStyle/>
          <a:p>
            <a:r>
              <a:rPr lang="sk-SK" sz="1800" b="1" dirty="0"/>
              <a:t>po spustení </a:t>
            </a:r>
            <a:r>
              <a:rPr lang="sk-SK" sz="1800" b="1" dirty="0" err="1"/>
              <a:t>Core</a:t>
            </a:r>
            <a:r>
              <a:rPr lang="sk-SK" sz="1800" b="1" dirty="0"/>
              <a:t> FB MC do prevádzky</a:t>
            </a:r>
          </a:p>
        </p:txBody>
      </p:sp>
      <p:sp>
        <p:nvSpPr>
          <p:cNvPr id="5" name="Obdĺžnik 4" descr="foto uvod&#10;" title="foto uvod"/>
          <p:cNvSpPr>
            <a:spLocks/>
          </p:cNvSpPr>
          <p:nvPr/>
        </p:nvSpPr>
        <p:spPr>
          <a:xfrm>
            <a:off x="0" y="0"/>
            <a:ext cx="9144000" cy="259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5204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C2DF00C-275D-4A8B-9D54-E4503607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91770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Zmeny v publikácií verejných informácií DT		 4/4</a:t>
            </a: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297992A1-340A-4B01-93E7-974FED69731F}"/>
              </a:ext>
            </a:extLst>
          </p:cNvPr>
          <p:cNvSpPr txBox="1">
            <a:spLocks/>
          </p:cNvSpPr>
          <p:nvPr/>
        </p:nvSpPr>
        <p:spPr>
          <a:xfrm>
            <a:off x="900000" y="2066192"/>
            <a:ext cx="7344000" cy="36733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OKTE, a.s. pristúpi ku zrušeniu publikovania dostupných cezhraničných kapacít o 9:30 na portáli </a:t>
            </a:r>
            <a:r>
              <a:rPr lang="sk-SK" sz="1600" kern="0" dirty="0" err="1">
                <a:cs typeface="Arial" panose="020B0604020202020204" pitchFamily="34" charset="0"/>
              </a:rPr>
              <a:t>XMtrade</a:t>
            </a:r>
            <a:r>
              <a:rPr lang="sk-SK" sz="14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sk-SK" sz="1600" kern="0" dirty="0">
                <a:cs typeface="Arial" panose="020B0604020202020204" pitchFamily="34" charset="0"/>
              </a:rPr>
              <a:t>/ISOT aj na webe OKTE</a:t>
            </a:r>
          </a:p>
          <a:p>
            <a:pPr marL="285750" indent="-285750" fontAlgn="ctr" hangingPunct="0">
              <a:lnSpc>
                <a:spcPts val="1600"/>
              </a:lnSpc>
            </a:pPr>
            <a:endParaRPr lang="sk-SK" sz="1600" kern="0" dirty="0">
              <a:cs typeface="Arial" panose="020B0604020202020204" pitchFamily="34" charset="0"/>
            </a:endParaRPr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Cezhraničné kapacity budú po novom sprístupňované na dennej báze o 10:30 na stránke JAO, a to prostredníctvom tzv. </a:t>
            </a:r>
            <a:r>
              <a:rPr lang="sk-SK" sz="1600" dirty="0" err="1"/>
              <a:t>Publication</a:t>
            </a:r>
            <a:r>
              <a:rPr lang="sk-SK" sz="1600" dirty="0"/>
              <a:t> </a:t>
            </a:r>
            <a:r>
              <a:rPr lang="sk-SK" sz="1600" dirty="0" err="1"/>
              <a:t>Tool</a:t>
            </a:r>
            <a:r>
              <a:rPr lang="sk-SK" sz="1600" dirty="0"/>
              <a:t> (</a:t>
            </a:r>
            <a:r>
              <a:rPr lang="sk-SK" sz="1600" dirty="0">
                <a:hlinkClick r:id="rId3"/>
              </a:rPr>
              <a:t>https://publicationtool.jao.eu/core</a:t>
            </a:r>
            <a:r>
              <a:rPr lang="sk-SK" sz="1600" dirty="0"/>
              <a:t>) </a:t>
            </a:r>
          </a:p>
          <a:p>
            <a:pPr marL="0" indent="0" fontAlgn="ctr" hangingPunct="0">
              <a:lnSpc>
                <a:spcPts val="1600"/>
              </a:lnSpc>
              <a:buNone/>
            </a:pPr>
            <a:endParaRPr lang="sk-SK" sz="1600" dirty="0"/>
          </a:p>
          <a:p>
            <a:pPr marL="0" indent="0" fontAlgn="ctr" hangingPunct="0">
              <a:lnSpc>
                <a:spcPct val="100000"/>
              </a:lnSpc>
              <a:buNone/>
            </a:pP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0235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8899" y="1734357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Zmeny v dokumentácii</a:t>
            </a:r>
          </a:p>
        </p:txBody>
      </p:sp>
      <p:sp>
        <p:nvSpPr>
          <p:cNvPr id="9" name="Obdĺžnik 8" descr="foto uvod&#10;" title="foto uvod"/>
          <p:cNvSpPr>
            <a:spLocks/>
          </p:cNvSpPr>
          <p:nvPr/>
        </p:nvSpPr>
        <p:spPr>
          <a:xfrm>
            <a:off x="0" y="0"/>
            <a:ext cx="9144000" cy="126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778899" y="2274357"/>
            <a:ext cx="7344000" cy="3673342"/>
          </a:xfrm>
        </p:spPr>
        <p:txBody>
          <a:bodyPr lIns="0" tIns="0" rIns="0" bIns="0">
            <a:normAutofit/>
          </a:bodyPr>
          <a:lstStyle/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Aktualizovaná Používateľská príručka pre </a:t>
            </a:r>
            <a:r>
              <a:rPr lang="sk-SK" sz="1600" dirty="0" err="1"/>
              <a:t>Core</a:t>
            </a:r>
            <a:r>
              <a:rPr lang="sk-SK" sz="1600" dirty="0"/>
              <a:t> FB MC:</a:t>
            </a:r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Aktualizovaná Technická špecifikácia externých rozhraní, verzia 1.14:</a:t>
            </a:r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Nový Prevádzkový poriadok OKTE, a.s. zohľadňujúci zmeny pre </a:t>
            </a:r>
            <a:r>
              <a:rPr lang="sk-SK" sz="1600" dirty="0" err="1"/>
              <a:t>Core</a:t>
            </a:r>
            <a:r>
              <a:rPr lang="sk-SK" sz="1600" dirty="0"/>
              <a:t> FB MC (bude publikovaný v apríli 2022)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5DA6F2-D81F-4E74-92A2-BA2E6E7A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235" y="32898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9E6AB6-B57C-4F3D-8FAA-AA3C40C6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443" y="32898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CCCDC858-4DB7-43BF-989B-3EAF19147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403979"/>
              </p:ext>
            </p:extLst>
          </p:nvPr>
        </p:nvGraphicFramePr>
        <p:xfrm>
          <a:off x="1371600" y="3601958"/>
          <a:ext cx="9588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57605" imgH="624355" progId="Acrobat.Document.DC">
                  <p:embed/>
                </p:oleObj>
              </mc:Choice>
              <mc:Fallback>
                <p:oleObj name="Acrobat Document" showAsIcon="1" r:id="rId4" imgW="957605" imgH="624355" progId="Acrobat.Document.DC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CCCDC858-4DB7-43BF-989B-3EAF191471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601958"/>
                        <a:ext cx="958850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D1686086-05A6-48AE-91E8-2A8680DF6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5008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9A426BE8-376F-49C2-94A4-158E153120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254999"/>
              </p:ext>
            </p:extLst>
          </p:nvPr>
        </p:nvGraphicFramePr>
        <p:xfrm>
          <a:off x="1371600" y="2500818"/>
          <a:ext cx="9588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57605" imgH="624355" progId="Acrobat.Document.DC">
                  <p:embed/>
                </p:oleObj>
              </mc:Choice>
              <mc:Fallback>
                <p:oleObj name="Acrobat Document" showAsIcon="1" r:id="rId6" imgW="957605" imgH="624355" progId="Acrobat.Document.DC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9A426BE8-376F-49C2-94A4-158E153120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500818"/>
                        <a:ext cx="958850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88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1980000"/>
            <a:ext cx="9144000" cy="540000"/>
          </a:xfrm>
        </p:spPr>
        <p:txBody>
          <a:bodyPr lIns="0" rIns="0" anchor="t" anchorCtr="0">
            <a:normAutofit/>
          </a:bodyPr>
          <a:lstStyle/>
          <a:p>
            <a:pPr algn="ctr"/>
            <a:r>
              <a:rPr lang="sk-SK" sz="2400" b="1" dirty="0">
                <a:solidFill>
                  <a:srgbClr val="265787"/>
                </a:solidFill>
                <a:latin typeface="Calibri" panose="020F0502020204030204" pitchFamily="34" charset="0"/>
              </a:rPr>
              <a:t>V prípade otázok kontaktujte</a:t>
            </a:r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0" y="2880000"/>
            <a:ext cx="9144000" cy="2520000"/>
          </a:xfrm>
        </p:spPr>
        <p:txBody>
          <a:bodyPr lIns="0" rIns="0">
            <a:normAutofit/>
          </a:bodyPr>
          <a:lstStyle/>
          <a:p>
            <a:pPr marL="0" indent="0" algn="ctr">
              <a:buClr>
                <a:srgbClr val="265787"/>
              </a:buClr>
              <a:buSzPct val="150000"/>
              <a:buNone/>
            </a:pPr>
            <a:r>
              <a:rPr lang="sk-SK" sz="1800" b="1" dirty="0"/>
              <a:t>OKTE, a.s.</a:t>
            </a:r>
          </a:p>
          <a:p>
            <a:pPr marL="0" indent="0" algn="ctr">
              <a:buClr>
                <a:srgbClr val="265787"/>
              </a:buClr>
              <a:buSzPct val="150000"/>
              <a:buNone/>
            </a:pPr>
            <a:r>
              <a:rPr lang="sk-SK" sz="1800" dirty="0"/>
              <a:t>Mlynské nivy 48 • 821 09 Bratislava</a:t>
            </a:r>
          </a:p>
          <a:p>
            <a:pPr marL="0" indent="0" algn="ctr">
              <a:buClr>
                <a:srgbClr val="265787"/>
              </a:buClr>
              <a:buSzPct val="150000"/>
              <a:buNone/>
            </a:pPr>
            <a:r>
              <a:rPr lang="sk-SK" sz="1800" dirty="0"/>
              <a:t>e-mail: </a:t>
            </a:r>
            <a:r>
              <a:rPr lang="sk-SK" sz="1800" dirty="0">
                <a:hlinkClick r:id="rId3"/>
              </a:rPr>
              <a:t>dayahead@okte.sk</a:t>
            </a:r>
            <a:r>
              <a:rPr lang="sk-SK" sz="1800" dirty="0"/>
              <a:t> </a:t>
            </a:r>
          </a:p>
        </p:txBody>
      </p:sp>
      <p:sp>
        <p:nvSpPr>
          <p:cNvPr id="5" name="Obdĺžnik 4" descr="foto uvod&#10;" title="foto uvod"/>
          <p:cNvSpPr>
            <a:spLocks/>
          </p:cNvSpPr>
          <p:nvPr/>
        </p:nvSpPr>
        <p:spPr>
          <a:xfrm>
            <a:off x="0" y="0"/>
            <a:ext cx="9144000" cy="1260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703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0000" y="648000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800" b="1">
                <a:solidFill>
                  <a:srgbClr val="265787"/>
                </a:solidFill>
                <a:latin typeface="Calibri" panose="020F0502020204030204" pitchFamily="34" charset="0"/>
              </a:rPr>
              <a:t>OBSAH PREZENTÁCIE</a:t>
            </a:r>
            <a:endParaRPr lang="sk-SK" sz="2800" b="1" dirty="0">
              <a:solidFill>
                <a:srgbClr val="265787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00000" y="1432531"/>
            <a:ext cx="7344000" cy="4140000"/>
          </a:xfrm>
        </p:spPr>
        <p:txBody>
          <a:bodyPr wrap="square" lIns="0" tIns="0" rIns="0" bIns="0">
            <a:normAutofit/>
          </a:bodyPr>
          <a:lstStyle/>
          <a:p>
            <a:pPr marL="285750" indent="-285750" fontAlgn="ctr" hangingPunct="0">
              <a:lnSpc>
                <a:spcPct val="150000"/>
              </a:lnSpc>
              <a:buClr>
                <a:srgbClr val="265787"/>
              </a:buClr>
              <a:buSzPct val="150000"/>
            </a:pPr>
            <a:r>
              <a:rPr lang="sk-SK" sz="2000" dirty="0">
                <a:solidFill>
                  <a:srgbClr val="265787"/>
                </a:solidFill>
              </a:rPr>
              <a:t>Sumár zmien s dopadom na účastníka denného trhu (ÚT)</a:t>
            </a:r>
          </a:p>
          <a:p>
            <a:pPr marL="285750" indent="-285750" fontAlgn="ctr" hangingPunct="0">
              <a:lnSpc>
                <a:spcPct val="150000"/>
              </a:lnSpc>
              <a:buClr>
                <a:srgbClr val="265787"/>
              </a:buClr>
              <a:buSzPct val="150000"/>
            </a:pPr>
            <a:r>
              <a:rPr lang="sk-SK" sz="2000" dirty="0">
                <a:solidFill>
                  <a:srgbClr val="265787"/>
                </a:solidFill>
              </a:rPr>
              <a:t>Popis jednotlivých zmien</a:t>
            </a:r>
          </a:p>
          <a:p>
            <a:pPr marL="285750" indent="-285750" fontAlgn="ctr" hangingPunct="0">
              <a:lnSpc>
                <a:spcPct val="150000"/>
              </a:lnSpc>
              <a:buClr>
                <a:srgbClr val="265787"/>
              </a:buClr>
              <a:buSzPct val="150000"/>
            </a:pPr>
            <a:r>
              <a:rPr lang="sk-SK" sz="2000" dirty="0">
                <a:solidFill>
                  <a:srgbClr val="265787"/>
                </a:solidFill>
              </a:rPr>
              <a:t>Zmeny v publikácií verejných informácií denného trhu (DT)</a:t>
            </a:r>
          </a:p>
          <a:p>
            <a:pPr marL="285750" indent="-285750" fontAlgn="ctr" hangingPunct="0">
              <a:lnSpc>
                <a:spcPct val="150000"/>
              </a:lnSpc>
              <a:buClr>
                <a:srgbClr val="265787"/>
              </a:buClr>
              <a:buSzPct val="150000"/>
            </a:pPr>
            <a:r>
              <a:rPr lang="sk-SK" sz="2000" dirty="0">
                <a:solidFill>
                  <a:srgbClr val="265787"/>
                </a:solidFill>
              </a:rPr>
              <a:t>Zmeny v dokumentácii</a:t>
            </a:r>
          </a:p>
          <a:p>
            <a:pPr marL="0" indent="0">
              <a:buClr>
                <a:srgbClr val="265787"/>
              </a:buClr>
              <a:buSzPct val="150000"/>
              <a:buNone/>
            </a:pPr>
            <a:endParaRPr lang="sk-SK" sz="2000" dirty="0">
              <a:solidFill>
                <a:srgbClr val="2657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91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8899" y="1734357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Sumár zmien s dopadom na účastníka denného trhu</a:t>
            </a:r>
          </a:p>
        </p:txBody>
      </p:sp>
      <p:sp>
        <p:nvSpPr>
          <p:cNvPr id="9" name="Obdĺžnik 8" descr="foto uvod&#10;" title="foto uvod"/>
          <p:cNvSpPr>
            <a:spLocks/>
          </p:cNvSpPr>
          <p:nvPr/>
        </p:nvSpPr>
        <p:spPr>
          <a:xfrm>
            <a:off x="0" y="0"/>
            <a:ext cx="9144000" cy="126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900000" y="2297942"/>
            <a:ext cx="7344000" cy="3673342"/>
          </a:xfrm>
        </p:spPr>
        <p:txBody>
          <a:bodyPr lIns="0" tIns="0" rIns="0" bIns="0">
            <a:normAutofit/>
          </a:bodyPr>
          <a:lstStyle/>
          <a:p>
            <a:pPr marL="285750" indent="-285750" fontAlgn="ctr" hangingPunct="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Objednávky DT</a:t>
            </a:r>
          </a:p>
          <a:p>
            <a:pPr marL="285750" indent="-285750" fontAlgn="ctr" hangingPunct="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Zmena v spôsobe krátenia zobchodovaného množstva</a:t>
            </a:r>
          </a:p>
          <a:p>
            <a:pPr marL="285750" indent="-285750" fontAlgn="ctr" hangingPunct="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Externé rozhrania pre ÚT</a:t>
            </a:r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Zmeny v publikácií verejných informácií DT</a:t>
            </a:r>
          </a:p>
          <a:p>
            <a:pPr marL="285750" indent="-285750" fontAlgn="ctr" hangingPunct="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Zmeny v dokumentácii</a:t>
            </a:r>
          </a:p>
          <a:p>
            <a:pPr marL="0" indent="0" fontAlgn="ctr" hangingPunct="0">
              <a:lnSpc>
                <a:spcPts val="1600"/>
              </a:lnSpc>
              <a:buNone/>
            </a:pPr>
            <a:endParaRPr lang="en-US" sz="160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A3FFEBF-B9C9-4E7A-8217-C4FB93A5713D}"/>
              </a:ext>
            </a:extLst>
          </p:cNvPr>
          <p:cNvGrpSpPr/>
          <p:nvPr/>
        </p:nvGrpSpPr>
        <p:grpSpPr>
          <a:xfrm>
            <a:off x="900000" y="4337239"/>
            <a:ext cx="7344001" cy="1320115"/>
            <a:chOff x="241857" y="3986883"/>
            <a:chExt cx="8902143" cy="1600198"/>
          </a:xfrm>
        </p:grpSpPr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4C5A9D3A-1010-4BAB-9D27-4112B0414A8D}"/>
                </a:ext>
              </a:extLst>
            </p:cNvPr>
            <p:cNvSpPr/>
            <p:nvPr/>
          </p:nvSpPr>
          <p:spPr>
            <a:xfrm>
              <a:off x="6477000" y="3986883"/>
              <a:ext cx="2667000" cy="1600198"/>
            </a:xfrm>
            <a:prstGeom prst="rect">
              <a:avLst/>
            </a:prstGeom>
            <a:solidFill>
              <a:srgbClr val="7B9482"/>
            </a:solidFill>
            <a:ln>
              <a:solidFill>
                <a:srgbClr val="7B94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sk-SK" sz="1400" b="1" dirty="0">
                  <a:solidFill>
                    <a:schemeClr val="bg1"/>
                  </a:solidFill>
                </a:rPr>
                <a:t>Externé rozhrania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bdĺžnik 6">
              <a:extLst>
                <a:ext uri="{FF2B5EF4-FFF2-40B4-BE49-F238E27FC236}">
                  <a16:creationId xmlns:a16="http://schemas.microsoft.com/office/drawing/2014/main" id="{F9A42A7C-27D7-462B-A514-E4519071F263}"/>
                </a:ext>
              </a:extLst>
            </p:cNvPr>
            <p:cNvSpPr/>
            <p:nvPr/>
          </p:nvSpPr>
          <p:spPr>
            <a:xfrm>
              <a:off x="3262200" y="3986883"/>
              <a:ext cx="2667000" cy="1600198"/>
            </a:xfrm>
            <a:prstGeom prst="rect">
              <a:avLst/>
            </a:prstGeom>
            <a:solidFill>
              <a:srgbClr val="525D75"/>
            </a:solidFill>
            <a:ln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sk-SK" sz="1400" b="1" dirty="0">
                  <a:solidFill>
                    <a:schemeClr val="bg1"/>
                  </a:solidFill>
                </a:rPr>
                <a:t>Publikácia výsledkov DT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bdĺžnik 7">
              <a:extLst>
                <a:ext uri="{FF2B5EF4-FFF2-40B4-BE49-F238E27FC236}">
                  <a16:creationId xmlns:a16="http://schemas.microsoft.com/office/drawing/2014/main" id="{F0244996-7AFB-4374-9334-BAEC845B90C0}"/>
                </a:ext>
              </a:extLst>
            </p:cNvPr>
            <p:cNvSpPr/>
            <p:nvPr/>
          </p:nvSpPr>
          <p:spPr>
            <a:xfrm>
              <a:off x="241857" y="3986883"/>
              <a:ext cx="2667000" cy="1600198"/>
            </a:xfrm>
            <a:prstGeom prst="rect">
              <a:avLst/>
            </a:prstGeom>
            <a:solidFill>
              <a:srgbClr val="EF8254"/>
            </a:solidFill>
            <a:ln>
              <a:solidFill>
                <a:srgbClr val="EF82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sk-SK" sz="1400" b="1" dirty="0">
                  <a:solidFill>
                    <a:schemeClr val="bg1"/>
                  </a:solidFill>
                </a:rPr>
                <a:t>Objednávky DT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Obrázok 9">
              <a:extLst>
                <a:ext uri="{FF2B5EF4-FFF2-40B4-BE49-F238E27FC236}">
                  <a16:creationId xmlns:a16="http://schemas.microsoft.com/office/drawing/2014/main" id="{E1ADED06-D001-48FF-AC0A-16A6620F8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345" y="4404023"/>
              <a:ext cx="1960313" cy="783000"/>
            </a:xfrm>
            <a:prstGeom prst="rect">
              <a:avLst/>
            </a:prstGeom>
          </p:spPr>
        </p:pic>
        <p:pic>
          <p:nvPicPr>
            <p:cNvPr id="11" name="Obrázok 10">
              <a:extLst>
                <a:ext uri="{FF2B5EF4-FFF2-40B4-BE49-F238E27FC236}">
                  <a16:creationId xmlns:a16="http://schemas.microsoft.com/office/drawing/2014/main" id="{84BDE78C-9567-4940-859E-65FAD6981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5820" y="4423580"/>
              <a:ext cx="947360" cy="952232"/>
            </a:xfrm>
            <a:prstGeom prst="rect">
              <a:avLst/>
            </a:prstGeom>
          </p:spPr>
        </p:pic>
        <p:pic>
          <p:nvPicPr>
            <p:cNvPr id="12" name="Obrázok 11">
              <a:extLst>
                <a:ext uri="{FF2B5EF4-FFF2-40B4-BE49-F238E27FC236}">
                  <a16:creationId xmlns:a16="http://schemas.microsoft.com/office/drawing/2014/main" id="{D4B78E64-AE6F-4C9B-B16F-C7BB8E482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51505" y="4407038"/>
              <a:ext cx="858490" cy="979276"/>
            </a:xfrm>
            <a:prstGeom prst="rect">
              <a:avLst/>
            </a:prstGeom>
          </p:spPr>
        </p:pic>
        <p:pic>
          <p:nvPicPr>
            <p:cNvPr id="13" name="Obrázok 12">
              <a:extLst>
                <a:ext uri="{FF2B5EF4-FFF2-40B4-BE49-F238E27FC236}">
                  <a16:creationId xmlns:a16="http://schemas.microsoft.com/office/drawing/2014/main" id="{55BF6F40-69CB-4859-95E3-5E88E2D2D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5142" y="4423581"/>
              <a:ext cx="1254804" cy="1079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137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C2DF00C-275D-4A8B-9D54-E4503607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91770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Objednávky DT</a:t>
            </a: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297992A1-340A-4B01-93E7-974FED69731F}"/>
              </a:ext>
            </a:extLst>
          </p:cNvPr>
          <p:cNvSpPr txBox="1">
            <a:spLocks/>
          </p:cNvSpPr>
          <p:nvPr/>
        </p:nvSpPr>
        <p:spPr>
          <a:xfrm>
            <a:off x="900000" y="1291591"/>
            <a:ext cx="3005428" cy="36733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Rozšírenie existujúceho portfólia objednávok</a:t>
            </a:r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V rámci objednávky na nákup typu Štandardná (bloková = Nie) dôjde k podpore funkcionality výkonovej nedeliteľnosti. </a:t>
            </a:r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Funkcionalita bude rovnaká ako v súčasnosti pre objednávky na predaj</a:t>
            </a:r>
          </a:p>
          <a:p>
            <a:pPr marL="0" indent="0" fontAlgn="ctr" hangingPunct="0">
              <a:lnSpc>
                <a:spcPct val="100000"/>
              </a:lnSpc>
              <a:buNone/>
            </a:pPr>
            <a:endParaRPr lang="sk-SK" sz="16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2C27415-140A-42C5-A505-74B48312F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058115"/>
            <a:ext cx="3676828" cy="2235577"/>
          </a:xfrm>
          <a:prstGeom prst="rect">
            <a:avLst/>
          </a:prstGeom>
          <a:ln>
            <a:solidFill>
              <a:srgbClr val="595959"/>
            </a:solidFill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25FAAE8-E56E-4564-8602-7FCA355FF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172" y="3564308"/>
            <a:ext cx="3676828" cy="2235577"/>
          </a:xfrm>
          <a:prstGeom prst="rect">
            <a:avLst/>
          </a:prstGeom>
          <a:ln>
            <a:solidFill>
              <a:srgbClr val="595959"/>
            </a:solidFill>
          </a:ln>
        </p:spPr>
      </p:pic>
    </p:spTree>
    <p:extLst>
      <p:ext uri="{BB962C8B-B14F-4D97-AF65-F5344CB8AC3E}">
        <p14:creationId xmlns:p14="http://schemas.microsoft.com/office/powerpoint/2010/main" val="407679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C2DF00C-275D-4A8B-9D54-E4503607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91770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Zmena v spôsobe krátenia zobchodovaného množstva</a:t>
            </a: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297992A1-340A-4B01-93E7-974FED69731F}"/>
              </a:ext>
            </a:extLst>
          </p:cNvPr>
          <p:cNvSpPr txBox="1">
            <a:spLocks/>
          </p:cNvSpPr>
          <p:nvPr/>
        </p:nvSpPr>
        <p:spPr>
          <a:xfrm>
            <a:off x="900000" y="2026109"/>
            <a:ext cx="7344000" cy="36733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Spolu so spustením projektu </a:t>
            </a:r>
            <a:r>
              <a:rPr lang="sk-SK" sz="1600" dirty="0" err="1"/>
              <a:t>Core</a:t>
            </a:r>
            <a:r>
              <a:rPr lang="sk-SK" sz="1600" dirty="0"/>
              <a:t> FB MC do prevádzky, OKTE, a.s. pristúpi ku zmene princípu výberu objednávky pre krátenie zobchodovaného množstva</a:t>
            </a:r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Novým kritériom bude blízkosť k marginálnej cene v danej perióde</a:t>
            </a:r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Táto zmena bude zahrnutá aj v novom Prevádzkovom poriadku OKTE, a.s.</a:t>
            </a:r>
          </a:p>
          <a:p>
            <a:pPr marL="0" indent="0" fontAlgn="ctr" hangingPunct="0">
              <a:lnSpc>
                <a:spcPct val="100000"/>
              </a:lnSpc>
              <a:buNone/>
            </a:pP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078013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C2DF00C-275D-4A8B-9D54-E4503607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91770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Externé rozhrania pre ÚT</a:t>
            </a: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297992A1-340A-4B01-93E7-974FED69731F}"/>
              </a:ext>
            </a:extLst>
          </p:cNvPr>
          <p:cNvSpPr txBox="1">
            <a:spLocks/>
          </p:cNvSpPr>
          <p:nvPr/>
        </p:nvSpPr>
        <p:spPr>
          <a:xfrm>
            <a:off x="900000" y="2031813"/>
            <a:ext cx="7344000" cy="36733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V súvislosti s externými rozhraniami dôjde k zmene, ktorá znemožní sprístupnenie cezhraničných kapacít pre obchodný deň prevádzkovaný v režime CORE</a:t>
            </a:r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V súvislosti s touto zmenou nie je potrebná úprava rozhraní v rámci interných systémov účastníkov trhu, avšak </a:t>
            </a:r>
            <a:r>
              <a:rPr lang="sk-SK" sz="1600" b="1" u="sng" dirty="0">
                <a:solidFill>
                  <a:srgbClr val="00B050"/>
                </a:solidFill>
              </a:rPr>
              <a:t>zo strany ÚT bude potrebné zabezpečiť získavanie cezhraničných kapacít zo stránok JAO</a:t>
            </a:r>
            <a:r>
              <a:rPr lang="sk-SK" sz="1600" b="1" dirty="0">
                <a:solidFill>
                  <a:srgbClr val="00B050"/>
                </a:solidFill>
              </a:rPr>
              <a:t> </a:t>
            </a:r>
            <a:r>
              <a:rPr lang="sk-SK" sz="1600" dirty="0"/>
              <a:t>(</a:t>
            </a:r>
            <a:r>
              <a:rPr lang="sk-SK" sz="1600" dirty="0">
                <a:hlinkClick r:id="rId3"/>
              </a:rPr>
              <a:t>https://publicationtool.jao.eu/core</a:t>
            </a:r>
            <a:r>
              <a:rPr lang="sk-SK" sz="1600" dirty="0"/>
              <a:t>) </a:t>
            </a:r>
          </a:p>
          <a:p>
            <a:pPr marL="0" indent="0" fontAlgn="ctr" hangingPunct="0">
              <a:lnSpc>
                <a:spcPct val="100000"/>
              </a:lnSpc>
              <a:buNone/>
            </a:pP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55774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8899" y="1734357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Zmeny v publikácii verejných informácií DT		 1/4</a:t>
            </a:r>
          </a:p>
        </p:txBody>
      </p:sp>
      <p:sp>
        <p:nvSpPr>
          <p:cNvPr id="9" name="Obdĺžnik 8" descr="foto uvod&#10;" title="foto uvod"/>
          <p:cNvSpPr>
            <a:spLocks/>
          </p:cNvSpPr>
          <p:nvPr/>
        </p:nvSpPr>
        <p:spPr>
          <a:xfrm>
            <a:off x="0" y="0"/>
            <a:ext cx="9144000" cy="126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Zástupný symbol obsahu 2"/>
          <p:cNvSpPr>
            <a:spLocks noGrp="1"/>
          </p:cNvSpPr>
          <p:nvPr>
            <p:ph idx="1"/>
          </p:nvPr>
        </p:nvSpPr>
        <p:spPr>
          <a:xfrm>
            <a:off x="900000" y="2297942"/>
            <a:ext cx="7344000" cy="3673342"/>
          </a:xfrm>
        </p:spPr>
        <p:txBody>
          <a:bodyPr lIns="0" tIns="0" rIns="0" bIns="0">
            <a:normAutofit/>
          </a:bodyPr>
          <a:lstStyle/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Zmena terminológie ATC (</a:t>
            </a:r>
            <a:r>
              <a:rPr lang="sk-SK" sz="1600" dirty="0" err="1"/>
              <a:t>Available</a:t>
            </a:r>
            <a:r>
              <a:rPr lang="sk-SK" sz="1600" dirty="0"/>
              <a:t> </a:t>
            </a:r>
            <a:r>
              <a:rPr lang="sk-SK" sz="1600" dirty="0" err="1"/>
              <a:t>Transmission</a:t>
            </a:r>
            <a:r>
              <a:rPr lang="sk-SK" sz="1600" dirty="0"/>
              <a:t> </a:t>
            </a:r>
            <a:r>
              <a:rPr lang="sk-SK" sz="1600" dirty="0" err="1"/>
              <a:t>Capacity</a:t>
            </a:r>
            <a:r>
              <a:rPr lang="sk-SK" sz="1600" dirty="0"/>
              <a:t>) na CZC (</a:t>
            </a:r>
            <a:r>
              <a:rPr lang="sk-SK" sz="1600" dirty="0" err="1"/>
              <a:t>Cross-Zonal</a:t>
            </a:r>
            <a:r>
              <a:rPr lang="sk-SK" sz="1600" dirty="0"/>
              <a:t> </a:t>
            </a:r>
            <a:r>
              <a:rPr lang="sk-SK" sz="1600" dirty="0" err="1"/>
              <a:t>Capacity</a:t>
            </a:r>
            <a:r>
              <a:rPr lang="sk-SK" sz="1600" dirty="0"/>
              <a:t>)</a:t>
            </a:r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Premenovanie stránky „Denné ATC“ na „Denné CZC“ na portáli </a:t>
            </a:r>
            <a:r>
              <a:rPr lang="sk-SK" sz="1600" kern="0" dirty="0" err="1">
                <a:cs typeface="Arial" panose="020B0604020202020204" pitchFamily="34" charset="0"/>
              </a:rPr>
              <a:t>XMtrade</a:t>
            </a:r>
            <a:r>
              <a:rPr lang="sk-SK" sz="14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sk-SK" sz="1600" kern="0" dirty="0">
                <a:cs typeface="Arial" panose="020B0604020202020204" pitchFamily="34" charset="0"/>
              </a:rPr>
              <a:t>/ISOT a na webe OKTE</a:t>
            </a: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Súčasťou zmien pre režim CORE je aj zmena konceptu stránok na webe OKTE s verejnými výsledkami, v rámci ktorej dôjde k reorganizácii podstránok nasledovne:</a:t>
            </a:r>
          </a:p>
          <a:p>
            <a:pPr marL="0" indent="0" fontAlgn="ctr" hangingPunct="0">
              <a:lnSpc>
                <a:spcPts val="1600"/>
              </a:lnSpc>
              <a:buNone/>
            </a:pPr>
            <a:endParaRPr lang="sk-SK" sz="1600" dirty="0"/>
          </a:p>
          <a:p>
            <a:pPr marL="285750" indent="-285750" fontAlgn="ctr" hangingPunct="0">
              <a:lnSpc>
                <a:spcPts val="1600"/>
              </a:lnSpc>
            </a:pPr>
            <a:endParaRPr lang="sk-SK" sz="1600" dirty="0"/>
          </a:p>
        </p:txBody>
      </p:sp>
      <p:graphicFrame>
        <p:nvGraphicFramePr>
          <p:cNvPr id="14" name="Tabuľka 13">
            <a:extLst>
              <a:ext uri="{FF2B5EF4-FFF2-40B4-BE49-F238E27FC236}">
                <a16:creationId xmlns:a16="http://schemas.microsoft.com/office/drawing/2014/main" id="{47E00B21-91FC-4BC6-8A88-546C9AE23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02555"/>
              </p:ext>
            </p:extLst>
          </p:nvPr>
        </p:nvGraphicFramePr>
        <p:xfrm>
          <a:off x="2331317" y="4104867"/>
          <a:ext cx="4481365" cy="18664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9943">
                  <a:extLst>
                    <a:ext uri="{9D8B030D-6E8A-4147-A177-3AD203B41FA5}">
                      <a16:colId xmlns:a16="http://schemas.microsoft.com/office/drawing/2014/main" val="3297939314"/>
                    </a:ext>
                  </a:extLst>
                </a:gridCol>
                <a:gridCol w="2281422">
                  <a:extLst>
                    <a:ext uri="{9D8B030D-6E8A-4147-A177-3AD203B41FA5}">
                      <a16:colId xmlns:a16="http://schemas.microsoft.com/office/drawing/2014/main" val="1064346381"/>
                    </a:ext>
                  </a:extLst>
                </a:gridCol>
              </a:tblGrid>
              <a:tr h="26663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Pôvodný rozsah stránok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22" marR="79522" marT="39760" marB="3976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Nový rozsah stránok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42" marR="59642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330707"/>
                  </a:ext>
                </a:extLst>
              </a:tr>
              <a:tr h="26663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Celkové výsledky MC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22" marR="79522" marT="39760" marB="3976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sk-SK" sz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Celkové výsledky DT</a:t>
                      </a:r>
                      <a:endParaRPr lang="en-US" sz="12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42" marR="59642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6625442"/>
                  </a:ext>
                </a:extLst>
              </a:tr>
              <a:tr h="26663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Celkové výsledky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22" marR="79522" marT="39760" marB="3976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Indexy DT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42" marR="59642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647659"/>
                  </a:ext>
                </a:extLst>
              </a:tr>
              <a:tr h="26663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Denné výsledky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22" marR="79522" marT="39760" marB="3976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Krivky párovania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42" marR="59642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7594720"/>
                  </a:ext>
                </a:extLst>
              </a:tr>
              <a:tr h="26663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Mesačná správa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22" marR="79522" marT="39760" marB="3976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eaLnBrk="1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Podrobný prehľad DT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769" marR="64769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972302"/>
                  </a:ext>
                </a:extLst>
              </a:tr>
              <a:tr h="26663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Ročná správa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22" marR="79522" marT="39760" marB="3976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eaLnBrk="1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9984169"/>
                  </a:ext>
                </a:extLst>
              </a:tr>
              <a:tr h="26663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Denné ATC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22" marR="79522" marT="39760" marB="39760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k-SK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Denné CZC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42" marR="59642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4093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08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C2DF00C-275D-4A8B-9D54-E4503607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91770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Zmeny v publikácií verejných informácií DT		 2/4</a:t>
            </a: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297992A1-340A-4B01-93E7-974FED69731F}"/>
              </a:ext>
            </a:extLst>
          </p:cNvPr>
          <p:cNvSpPr txBox="1">
            <a:spLocks/>
          </p:cNvSpPr>
          <p:nvPr/>
        </p:nvSpPr>
        <p:spPr>
          <a:xfrm>
            <a:off x="900000" y="1291591"/>
            <a:ext cx="7344000" cy="36733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Názorná ukážka zmeny konceptu stránok na webe OKTE:</a:t>
            </a:r>
          </a:p>
          <a:p>
            <a:pPr marL="0" indent="0" fontAlgn="ctr" hangingPunct="0">
              <a:lnSpc>
                <a:spcPts val="1600"/>
              </a:lnSpc>
              <a:buNone/>
            </a:pPr>
            <a:endParaRPr lang="sk-SK" sz="1600" dirty="0"/>
          </a:p>
          <a:p>
            <a:pPr marL="0" indent="0" fontAlgn="ctr" hangingPunct="0">
              <a:lnSpc>
                <a:spcPct val="100000"/>
              </a:lnSpc>
              <a:buNone/>
            </a:pPr>
            <a:endParaRPr lang="sk-SK" sz="16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B6602CA-CA53-448F-8B5A-729DEE9DD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62" y="1900927"/>
            <a:ext cx="5895276" cy="32161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408EDD3-2936-4EC6-A5FA-55C68CB4CD90}"/>
              </a:ext>
            </a:extLst>
          </p:cNvPr>
          <p:cNvSpPr txBox="1"/>
          <p:nvPr/>
        </p:nvSpPr>
        <p:spPr>
          <a:xfrm>
            <a:off x="2121649" y="5815756"/>
            <a:ext cx="484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kern="0" dirty="0">
                <a:cs typeface="Arial" panose="020B0604020202020204" pitchFamily="34" charset="0"/>
              </a:rPr>
              <a:t>TEST prostredie webu OKTE: </a:t>
            </a:r>
            <a:r>
              <a:rPr lang="sk-SK" sz="1200" kern="0" dirty="0">
                <a:cs typeface="Arial" panose="020B0604020202020204" pitchFamily="34" charset="0"/>
                <a:hlinkClick r:id="rId4"/>
              </a:rPr>
              <a:t>https://test.okte.sk</a:t>
            </a:r>
            <a:r>
              <a:rPr lang="sk-SK" sz="1200" kern="0" dirty="0">
                <a:cs typeface="Arial" panose="020B0604020202020204" pitchFamily="34" charset="0"/>
              </a:rPr>
              <a:t> (zmeny už sú k dispozícií) </a:t>
            </a:r>
            <a:endParaRPr lang="sk-SK" sz="1200" dirty="0"/>
          </a:p>
          <a:p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4003000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DC2DF00C-275D-4A8B-9D54-E4503607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91770"/>
            <a:ext cx="7344000" cy="540000"/>
          </a:xfrm>
        </p:spPr>
        <p:txBody>
          <a:bodyPr lIns="0" rIns="0" anchor="t" anchorCtr="0">
            <a:normAutofit/>
          </a:bodyPr>
          <a:lstStyle/>
          <a:p>
            <a:r>
              <a:rPr lang="sk-SK" sz="2100" b="1" dirty="0">
                <a:solidFill>
                  <a:srgbClr val="265787"/>
                </a:solidFill>
                <a:latin typeface="Calibri" panose="020F0502020204030204" pitchFamily="34" charset="0"/>
              </a:rPr>
              <a:t>Zmeny v publikácií verejných informácií DT		 3/4</a:t>
            </a: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297992A1-340A-4B01-93E7-974FED69731F}"/>
              </a:ext>
            </a:extLst>
          </p:cNvPr>
          <p:cNvSpPr txBox="1">
            <a:spLocks/>
          </p:cNvSpPr>
          <p:nvPr/>
        </p:nvSpPr>
        <p:spPr>
          <a:xfrm>
            <a:off x="900000" y="1291591"/>
            <a:ext cx="7344000" cy="51519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ctr" hangingPunct="0">
              <a:lnSpc>
                <a:spcPts val="1600"/>
              </a:lnSpc>
            </a:pPr>
            <a:r>
              <a:rPr lang="sk-SK" sz="1600" dirty="0"/>
              <a:t>Názorná ukážka zmeny konceptu stránok v navigácii portálu </a:t>
            </a:r>
            <a:r>
              <a:rPr lang="sk-SK" sz="1600" kern="0" dirty="0" err="1">
                <a:cs typeface="Arial" panose="020B0604020202020204" pitchFamily="34" charset="0"/>
              </a:rPr>
              <a:t>XMtrade</a:t>
            </a:r>
            <a:r>
              <a:rPr lang="sk-SK" sz="14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sk-SK" sz="1600" kern="0" dirty="0">
                <a:cs typeface="Arial" panose="020B0604020202020204" pitchFamily="34" charset="0"/>
              </a:rPr>
              <a:t>/ISOT:</a:t>
            </a:r>
            <a:endParaRPr lang="sk-SK" sz="1600" dirty="0"/>
          </a:p>
          <a:p>
            <a:pPr marL="0" indent="0" fontAlgn="ctr" hangingPunct="0">
              <a:lnSpc>
                <a:spcPct val="100000"/>
              </a:lnSpc>
              <a:buNone/>
            </a:pPr>
            <a:endParaRPr lang="sk-SK" sz="1600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A7ADCDE-0E09-41C9-8E2B-3B287CA6A4BD}"/>
              </a:ext>
            </a:extLst>
          </p:cNvPr>
          <p:cNvSpPr txBox="1"/>
          <p:nvPr/>
        </p:nvSpPr>
        <p:spPr>
          <a:xfrm>
            <a:off x="2121649" y="5816866"/>
            <a:ext cx="4860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kern="0" dirty="0">
                <a:cs typeface="Arial" panose="020B0604020202020204" pitchFamily="34" charset="0"/>
              </a:rPr>
              <a:t>TEST prostredie portálu: </a:t>
            </a:r>
            <a:r>
              <a:rPr lang="sk-SK" sz="1200" kern="0" dirty="0">
                <a:cs typeface="Arial" panose="020B0604020202020204" pitchFamily="34" charset="0"/>
                <a:hlinkClick r:id="rId3"/>
              </a:rPr>
              <a:t>https://test-isot.okte.sk</a:t>
            </a:r>
            <a:r>
              <a:rPr lang="sk-SK" sz="1200" kern="0" dirty="0">
                <a:cs typeface="Arial" panose="020B0604020202020204" pitchFamily="34" charset="0"/>
              </a:rPr>
              <a:t> (zmeny už sú k dispozícií) </a:t>
            </a:r>
            <a:endParaRPr lang="sk-SK" sz="1200" dirty="0"/>
          </a:p>
          <a:p>
            <a:endParaRPr lang="sk-SK" sz="12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E623622-7F71-4629-981D-59DCB2E34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91" y="1702532"/>
            <a:ext cx="4242018" cy="37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002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6578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D455341E8E9240BFAEB33C6B52999A" ma:contentTypeVersion="11" ma:contentTypeDescription="Umožňuje vytvoriť nový dokument." ma:contentTypeScope="" ma:versionID="17e51771dac514b9d3527fd6c1d7918d">
  <xsd:schema xmlns:xsd="http://www.w3.org/2001/XMLSchema" xmlns:xs="http://www.w3.org/2001/XMLSchema" xmlns:p="http://schemas.microsoft.com/office/2006/metadata/properties" xmlns:ns2="648c4ac5-4679-482f-b2df-d49fe16ee79a" xmlns:ns3="5f13a04a-9813-4027-8c89-a1626e3d1d41" targetNamespace="http://schemas.microsoft.com/office/2006/metadata/properties" ma:root="true" ma:fieldsID="6c8b30c2647eef97d7d7c662e48cb96e" ns2:_="" ns3:_="">
    <xsd:import namespace="648c4ac5-4679-482f-b2df-d49fe16ee79a"/>
    <xsd:import namespace="5f13a04a-9813-4027-8c89-a1626e3d1d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8c4ac5-4679-482f-b2df-d49fe16ee7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13a04a-9813-4027-8c89-a1626e3d1d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64F199-A2EE-4ADE-B218-87BE968B5DD3}">
  <ds:schemaRefs>
    <ds:schemaRef ds:uri="5f13a04a-9813-4027-8c89-a1626e3d1d41"/>
    <ds:schemaRef ds:uri="648c4ac5-4679-482f-b2df-d49fe16ee79a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67E16CC-8100-4BA3-B370-5DFFC06DC8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8c4ac5-4679-482f-b2df-d49fe16ee79a"/>
    <ds:schemaRef ds:uri="5f13a04a-9813-4027-8c89-a1626e3d1d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DB58A1-1CAF-45BA-B1D5-DC3EA048B5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12340</TotalTime>
  <Words>547</Words>
  <Application>Microsoft Office PowerPoint</Application>
  <PresentationFormat>Prezentácia na obrazovke (4:3)</PresentationFormat>
  <Paragraphs>72</Paragraphs>
  <Slides>12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Motív Office</vt:lpstr>
      <vt:lpstr>Acrobat Document</vt:lpstr>
      <vt:lpstr>Zmeny pre účastníkov denného trhu</vt:lpstr>
      <vt:lpstr>OBSAH PREZENTÁCIE</vt:lpstr>
      <vt:lpstr>Sumár zmien s dopadom na účastníka denného trhu</vt:lpstr>
      <vt:lpstr>Objednávky DT</vt:lpstr>
      <vt:lpstr>Zmena v spôsobe krátenia zobchodovaného množstva</vt:lpstr>
      <vt:lpstr>Externé rozhrania pre ÚT</vt:lpstr>
      <vt:lpstr>Zmeny v publikácii verejných informácií DT   1/4</vt:lpstr>
      <vt:lpstr>Zmeny v publikácií verejných informácií DT   2/4</vt:lpstr>
      <vt:lpstr>Zmeny v publikácií verejných informácií DT   3/4</vt:lpstr>
      <vt:lpstr>Zmeny v publikácií verejných informácií DT   4/4</vt:lpstr>
      <vt:lpstr>Zmeny v dokumentácii</vt:lpstr>
      <vt:lpstr>V prípade otázok kontaktujte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jan</dc:creator>
  <cp:lastModifiedBy>Porubská Simona</cp:lastModifiedBy>
  <cp:revision>26</cp:revision>
  <dcterms:created xsi:type="dcterms:W3CDTF">2017-10-10T14:18:31Z</dcterms:created>
  <dcterms:modified xsi:type="dcterms:W3CDTF">2022-03-30T12:50:15Z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0x010100E8D455341E8E9240BFAEB33C6B52999A</vt:lpwstr>
  </property>
</Properties>
</file>